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423" r:id="rId3"/>
    <p:sldId id="421" r:id="rId4"/>
    <p:sldId id="424" r:id="rId5"/>
    <p:sldId id="446" r:id="rId6"/>
    <p:sldId id="447" r:id="rId7"/>
    <p:sldId id="448" r:id="rId8"/>
    <p:sldId id="450" r:id="rId9"/>
    <p:sldId id="476" r:id="rId10"/>
    <p:sldId id="461" r:id="rId11"/>
    <p:sldId id="425" r:id="rId12"/>
    <p:sldId id="449" r:id="rId13"/>
    <p:sldId id="474" r:id="rId14"/>
    <p:sldId id="475" r:id="rId15"/>
    <p:sldId id="462" r:id="rId16"/>
    <p:sldId id="451" r:id="rId17"/>
    <p:sldId id="453" r:id="rId18"/>
    <p:sldId id="463" r:id="rId19"/>
    <p:sldId id="454" r:id="rId20"/>
    <p:sldId id="465" r:id="rId21"/>
    <p:sldId id="456" r:id="rId22"/>
    <p:sldId id="455" r:id="rId23"/>
    <p:sldId id="472" r:id="rId24"/>
    <p:sldId id="471" r:id="rId25"/>
    <p:sldId id="466" r:id="rId26"/>
    <p:sldId id="467" r:id="rId27"/>
    <p:sldId id="460" r:id="rId28"/>
    <p:sldId id="468" r:id="rId29"/>
    <p:sldId id="470" r:id="rId30"/>
    <p:sldId id="457" r:id="rId31"/>
    <p:sldId id="458" r:id="rId32"/>
    <p:sldId id="473" r:id="rId33"/>
    <p:sldId id="459" r:id="rId34"/>
    <p:sldId id="469" r:id="rId35"/>
    <p:sldId id="438" r:id="rId36"/>
    <p:sldId id="44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1" autoAdjust="0"/>
    <p:restoredTop sz="81777" autoAdjust="0"/>
  </p:normalViewPr>
  <p:slideViewPr>
    <p:cSldViewPr>
      <p:cViewPr varScale="1">
        <p:scale>
          <a:sx n="96" d="100"/>
          <a:sy n="96" d="100"/>
        </p:scale>
        <p:origin x="16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9F157-06EE-4EAA-9D04-8B74471184B8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DB2A7-AEF8-4F30-A74E-A1DE57B5A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2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120E3-2FB3-40F8-A27B-713211836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75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1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2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75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5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2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1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7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2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4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4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5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5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4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9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22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94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2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2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5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3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6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B2A7-AEF8-4F30-A74E-A1DE57B5A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5.png"/><Relationship Id="rId9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382000" cy="1829761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Protein </a:t>
            </a:r>
            <a:r>
              <a:rPr lang="en-US" sz="4400" dirty="0" smtClean="0"/>
              <a:t>Chip</a:t>
            </a:r>
            <a:br>
              <a:rPr lang="en-US" sz="4400" dirty="0" smtClean="0"/>
            </a:br>
            <a:r>
              <a:rPr lang="en-US" sz="2800" dirty="0" smtClean="0"/>
              <a:t>- Design Review -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53296"/>
            <a:ext cx="7772400" cy="119970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8/10/2015</a:t>
            </a:r>
          </a:p>
          <a:p>
            <a:r>
              <a:rPr lang="en-US" dirty="0" smtClean="0"/>
              <a:t>ACBS Group </a:t>
            </a:r>
            <a:r>
              <a:rPr lang="en-US" dirty="0"/>
              <a:t>meeting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Sung </a:t>
            </a:r>
            <a:r>
              <a:rPr lang="en-US" dirty="0" err="1" smtClean="0"/>
              <a:t>Sik</a:t>
            </a:r>
            <a:r>
              <a:rPr lang="en-US" dirty="0" smtClean="0"/>
              <a:t> Woo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SRAM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17638"/>
            <a:ext cx="6705600" cy="44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 Reaction</a:t>
            </a:r>
            <a:endParaRPr lang="en-US" dirty="0"/>
          </a:p>
        </p:txBody>
      </p:sp>
      <p:pic>
        <p:nvPicPr>
          <p:cNvPr id="4" name="Content Placeholder 3" descr="C:\Users\Sung\Desktop\Research\TBCAS Paper - 2014\TBCASFigures\BasicCascade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934414" cy="281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8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 Reaction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" y="1881398"/>
            <a:ext cx="9058155" cy="30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Degradation Reaction</a:t>
            </a:r>
          </a:p>
        </p:txBody>
      </p:sp>
      <p:pic>
        <p:nvPicPr>
          <p:cNvPr id="4" name="Content Placeholder 3" descr="C:\Users\Sung\Desktop\Research\TBCAS Paper - 2014\TBCASFigures\BasicCascade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934414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724400"/>
            <a:ext cx="82296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 smtClean="0"/>
              <a:t>Subtract </a:t>
            </a:r>
            <a:r>
              <a:rPr lang="el-GR" sz="2400" dirty="0" smtClean="0"/>
              <a:t>Υ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free</a:t>
            </a:r>
            <a:r>
              <a:rPr lang="en-US" sz="2400" dirty="0" smtClean="0"/>
              <a:t> from all upstream total </a:t>
            </a:r>
            <a:r>
              <a:rPr lang="en-US" sz="2400" dirty="0" err="1" smtClean="0"/>
              <a:t>vars</a:t>
            </a:r>
            <a:endParaRPr lang="en-US" sz="2400" dirty="0" smtClean="0"/>
          </a:p>
          <a:p>
            <a:r>
              <a:rPr lang="en-US" dirty="0" smtClean="0"/>
              <a:t>Receive, add, and send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 w/ degradation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6" y="1969190"/>
            <a:ext cx="9108106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Fanout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450173"/>
            <a:ext cx="4314492" cy="346115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00225" y="5434013"/>
          <a:ext cx="52847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8" name="Equation" r:id="rId5" imgW="2552400" imgH="279360" progId="Equation.DSMT4">
                  <p:embed/>
                </p:oleObj>
              </mc:Choice>
              <mc:Fallback>
                <p:oleObj name="Equation" r:id="rId5" imgW="25524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5434013"/>
                        <a:ext cx="5284788" cy="517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47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Fanout</a:t>
            </a:r>
            <a:r>
              <a:rPr lang="en-US" dirty="0"/>
              <a:t> Reaction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8153400" cy="36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417638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Dimerization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38" y="1219200"/>
            <a:ext cx="6660324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Monomerization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1828800"/>
            <a:ext cx="54959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2" y="228600"/>
            <a:ext cx="8458816" cy="2743200"/>
          </a:xfrm>
          <a:prstGeom prst="rect">
            <a:avLst/>
          </a:prstGeom>
        </p:spPr>
      </p:pic>
      <p:pic>
        <p:nvPicPr>
          <p:cNvPr id="7" name="Picture 2" descr="XEM6310 Mod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34290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42961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Monomerization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57850"/>
            <a:ext cx="7086600" cy="46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Dissociation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00200"/>
            <a:ext cx="8458200" cy="412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 Reaction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6" y="1295400"/>
            <a:ext cx="815340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 Reaction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-33251"/>
            <a:ext cx="8229600" cy="68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 Reaction</a:t>
            </a:r>
            <a:endParaRPr lang="en-US" dirty="0"/>
          </a:p>
        </p:txBody>
      </p:sp>
      <p:pic>
        <p:nvPicPr>
          <p:cNvPr id="50178" name="Picture 2" descr="https://lh5.googleusercontent.com/i2YZQnylIrdK3qPCxlAqgOxIIPYEMJ0tzQJcawHuHyG6z8nKmc93sC7i2l5VaS-pxISCvVRC7oI2Bs81ShXCIkiqoV2pcawTa-pH52HR-8WL4N2mMF0plcPFPMDsulD9Wc77m9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845934" cy="36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lh6.googleusercontent.com/sVoAijbuM3uHxSNQEqsuAhKAF2kGTQ0fvzLjykS_wcDUFmGFCu3WRWbM1pnasLBMtKN_LlUo2xM71ubv8mfNplov_WvUFVP6To2jaTaKN23cxSFVBiwsWJ9aJ3CAg4KyMfj5f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92" y="1905000"/>
            <a:ext cx="4343400" cy="35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051109"/>
            <a:ext cx="8229600" cy="2121091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One integrator, add/subtract other branches’ rates (all upstream total </a:t>
            </a:r>
            <a:r>
              <a:rPr lang="en-US" altLang="ko-KR" sz="2400" dirty="0" err="1" smtClean="0"/>
              <a:t>vars</a:t>
            </a:r>
            <a:r>
              <a:rPr lang="en-US" altLang="ko-KR" sz="2400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Reaction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295400"/>
            <a:ext cx="5194352" cy="2306224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36944"/>
              </p:ext>
            </p:extLst>
          </p:nvPr>
        </p:nvGraphicFramePr>
        <p:xfrm>
          <a:off x="4800600" y="5257800"/>
          <a:ext cx="32607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8" name="Equation" r:id="rId5" imgW="1574640" imgH="583920" progId="Equation.DSMT4">
                  <p:embed/>
                </p:oleObj>
              </mc:Choice>
              <mc:Fallback>
                <p:oleObj name="Equation" r:id="rId5" imgW="15746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257800"/>
                        <a:ext cx="3260725" cy="1082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1) Combine all forward/reverse rates in one integrator (main branch)</a:t>
            </a:r>
          </a:p>
          <a:p>
            <a:pPr lvl="1"/>
            <a:r>
              <a:rPr lang="en-US" dirty="0" smtClean="0"/>
              <a:t>2) Compute TOTAL forward/reverse rates, </a:t>
            </a:r>
            <a:r>
              <a:rPr lang="en-US" dirty="0" err="1" smtClean="0"/>
              <a:t>Ctot</a:t>
            </a:r>
            <a:endParaRPr lang="en-US" dirty="0" smtClean="0"/>
          </a:p>
          <a:p>
            <a:pPr lvl="1"/>
            <a:r>
              <a:rPr lang="en-US" dirty="0" smtClean="0"/>
              <a:t>3) Send TOTAL rates to another branch</a:t>
            </a:r>
          </a:p>
          <a:p>
            <a:pPr lvl="1"/>
            <a:r>
              <a:rPr lang="en-US" dirty="0" smtClean="0"/>
              <a:t>4) In each branch, subtract current branch’s rates</a:t>
            </a:r>
          </a:p>
          <a:p>
            <a:pPr lvl="1"/>
            <a:r>
              <a:rPr lang="en-US" dirty="0" smtClean="0"/>
              <a:t>5) Make two copies and send to upstream (</a:t>
            </a:r>
            <a:r>
              <a:rPr lang="en-US" dirty="0" err="1" smtClean="0"/>
              <a:t>Atot</a:t>
            </a:r>
            <a:r>
              <a:rPr lang="en-US" dirty="0" smtClean="0"/>
              <a:t>, </a:t>
            </a:r>
            <a:r>
              <a:rPr lang="en-US" dirty="0" err="1" smtClean="0"/>
              <a:t>Btot</a:t>
            </a:r>
            <a:r>
              <a:rPr lang="en-US" dirty="0" smtClean="0"/>
              <a:t>, </a:t>
            </a:r>
            <a:r>
              <a:rPr lang="en-US" dirty="0" err="1" smtClean="0"/>
              <a:t>Etot</a:t>
            </a:r>
            <a:r>
              <a:rPr lang="en-US" dirty="0" smtClean="0"/>
              <a:t>, </a:t>
            </a:r>
            <a:r>
              <a:rPr lang="en-US" dirty="0" err="1" smtClean="0"/>
              <a:t>Ftot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6) In each upstream blocks, receive, add, give integrator, send upstream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7) </a:t>
            </a:r>
            <a:r>
              <a:rPr lang="en-US" dirty="0" err="1" smtClean="0"/>
              <a:t>Ctot</a:t>
            </a:r>
            <a:r>
              <a:rPr lang="en-US" dirty="0" smtClean="0"/>
              <a:t> – send to another branch to compute free (</a:t>
            </a:r>
            <a:r>
              <a:rPr lang="en-US" dirty="0" err="1" smtClean="0"/>
              <a:t>Efree</a:t>
            </a:r>
            <a:r>
              <a:rPr lang="en-US" dirty="0" smtClean="0"/>
              <a:t>, </a:t>
            </a:r>
            <a:r>
              <a:rPr lang="en-US" dirty="0" err="1" smtClean="0"/>
              <a:t>Ffree</a:t>
            </a:r>
            <a:r>
              <a:rPr lang="en-US" dirty="0" smtClean="0"/>
              <a:t>) and then forward rate (</a:t>
            </a:r>
            <a:r>
              <a:rPr lang="en-US" dirty="0" err="1" smtClean="0"/>
              <a:t>Efree</a:t>
            </a:r>
            <a:r>
              <a:rPr lang="en-US" dirty="0" smtClean="0"/>
              <a:t>*</a:t>
            </a:r>
            <a:r>
              <a:rPr lang="en-US" dirty="0" err="1" smtClean="0"/>
              <a:t>Ffree</a:t>
            </a:r>
            <a:r>
              <a:rPr lang="en-US" dirty="0" smtClean="0"/>
              <a:t>/KD)</a:t>
            </a:r>
          </a:p>
          <a:p>
            <a:pPr lvl="1"/>
            <a:r>
              <a:rPr lang="en-US" dirty="0" smtClean="0"/>
              <a:t>8) </a:t>
            </a:r>
            <a:r>
              <a:rPr lang="en-US" dirty="0" err="1" smtClean="0"/>
              <a:t>Cfree</a:t>
            </a:r>
            <a:r>
              <a:rPr lang="en-US" dirty="0" smtClean="0"/>
              <a:t> – receive in main branch, send to another branch to compute reverse rate (</a:t>
            </a:r>
            <a:r>
              <a:rPr lang="en-US" dirty="0" err="1" smtClean="0"/>
              <a:t>Cfree</a:t>
            </a:r>
            <a:r>
              <a:rPr lang="en-US" dirty="0" smtClean="0"/>
              <a:t>*</a:t>
            </a:r>
            <a:r>
              <a:rPr lang="en-US" dirty="0" err="1" smtClean="0"/>
              <a:t>Gfree</a:t>
            </a:r>
            <a:r>
              <a:rPr lang="en-US" dirty="0" smtClean="0"/>
              <a:t>/KD)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Single </a:t>
            </a:r>
            <a:r>
              <a:rPr lang="en-US" dirty="0" err="1" smtClean="0"/>
              <a:t>kr</a:t>
            </a:r>
            <a:r>
              <a:rPr lang="en-US" dirty="0" smtClean="0"/>
              <a:t> for all integrators. Use multipliers to set ratio, which already exist</a:t>
            </a:r>
          </a:p>
          <a:p>
            <a:pPr lvl="1"/>
            <a:r>
              <a:rPr lang="en-US" dirty="0" smtClean="0"/>
              <a:t>Shared wires for reverse rates and degradation.</a:t>
            </a:r>
          </a:p>
          <a:p>
            <a:pPr lvl="1"/>
            <a:r>
              <a:rPr lang="en-US" altLang="ko-KR" dirty="0" smtClean="0"/>
              <a:t>Scalable algorithm: In each stage, receive from downstream, process, send to upstream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Reaction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248400" y="381000"/>
          <a:ext cx="2053064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2" name="Equation" r:id="rId4" imgW="1002960" imgH="406080" progId="Equation.DSMT4">
                  <p:embed/>
                </p:oleObj>
              </mc:Choice>
              <mc:Fallback>
                <p:oleObj name="Equation" r:id="rId4" imgW="10029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81000"/>
                        <a:ext cx="2053064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426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752600"/>
            <a:ext cx="5244696" cy="263408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556592" y="4953000"/>
          <a:ext cx="178911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3" name="Equation" r:id="rId5" imgW="863280" imgH="685800" progId="Equation.DSMT4">
                  <p:embed/>
                </p:oleObj>
              </mc:Choice>
              <mc:Fallback>
                <p:oleObj name="Equation" r:id="rId5" imgW="86328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592" y="4953000"/>
                        <a:ext cx="1789112" cy="127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26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" y="914400"/>
            <a:ext cx="906211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316037"/>
            <a:ext cx="9067800" cy="4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Association</a:t>
            </a:r>
          </a:p>
          <a:p>
            <a:endParaRPr lang="en-US" dirty="0" smtClean="0"/>
          </a:p>
          <a:p>
            <a:r>
              <a:rPr lang="en-US" dirty="0" smtClean="0"/>
              <a:t>Dissociation</a:t>
            </a:r>
          </a:p>
          <a:p>
            <a:endParaRPr lang="en-US" dirty="0" smtClean="0"/>
          </a:p>
          <a:p>
            <a:r>
              <a:rPr lang="en-US" dirty="0" smtClean="0"/>
              <a:t>Cascade</a:t>
            </a:r>
          </a:p>
          <a:p>
            <a:endParaRPr lang="en-US" dirty="0" smtClean="0"/>
          </a:p>
          <a:p>
            <a:r>
              <a:rPr lang="en-US" dirty="0" smtClean="0"/>
              <a:t>Degradation</a:t>
            </a:r>
          </a:p>
          <a:p>
            <a:endParaRPr lang="en-US" dirty="0" smtClean="0"/>
          </a:p>
          <a:p>
            <a:r>
              <a:rPr lang="en-US" dirty="0" smtClean="0"/>
              <a:t>Fan-out</a:t>
            </a:r>
          </a:p>
          <a:p>
            <a:endParaRPr lang="en-US" dirty="0" smtClean="0"/>
          </a:p>
          <a:p>
            <a:r>
              <a:rPr lang="en-US" dirty="0" smtClean="0"/>
              <a:t>Fan-in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Reactions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86200" y="1417638"/>
          <a:ext cx="1905594" cy="499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3" name="Equation" r:id="rId4" imgW="749160" imgH="190440" progId="Equation.DSMT4">
                  <p:embed/>
                </p:oleObj>
              </mc:Choice>
              <mc:Fallback>
                <p:oleObj name="Equation" r:id="rId4" imgW="749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17638"/>
                        <a:ext cx="1905594" cy="499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86200" y="2209800"/>
          <a:ext cx="1905594" cy="499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4" name="Equation" r:id="rId6" imgW="749160" imgH="190440" progId="Equation.DSMT4">
                  <p:embed/>
                </p:oleObj>
              </mc:Choice>
              <mc:Fallback>
                <p:oleObj name="Equation" r:id="rId6" imgW="749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209800"/>
                        <a:ext cx="1905594" cy="499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352800" y="3001962"/>
          <a:ext cx="40687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5" name="Equation" r:id="rId8" imgW="1600200" imgH="203040" progId="Equation.DSMT4">
                  <p:embed/>
                </p:oleObj>
              </mc:Choice>
              <mc:Fallback>
                <p:oleObj name="Equation" r:id="rId8" imgW="1600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01962"/>
                        <a:ext cx="4068762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73847" y="3794124"/>
          <a:ext cx="1130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6" name="Equation" r:id="rId10" imgW="444240" imgH="203040" progId="Equation.DSMT4">
                  <p:embed/>
                </p:oleObj>
              </mc:Choice>
              <mc:Fallback>
                <p:oleObj name="Equation" r:id="rId10" imgW="444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847" y="3794124"/>
                        <a:ext cx="11303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384550" y="4567238"/>
          <a:ext cx="40052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7" name="Equation" r:id="rId12" imgW="1574640" imgH="203040" progId="Equation.DSMT4">
                  <p:embed/>
                </p:oleObj>
              </mc:Choice>
              <mc:Fallback>
                <p:oleObj name="Equation" r:id="rId12" imgW="1574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4567238"/>
                        <a:ext cx="400526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384847" y="5354907"/>
          <a:ext cx="4038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8" name="Equation" r:id="rId14" imgW="1587240" imgH="203040" progId="Equation.DSMT4">
                  <p:embed/>
                </p:oleObj>
              </mc:Choice>
              <mc:Fallback>
                <p:oleObj name="Equation" r:id="rId14" imgW="1587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847" y="5354907"/>
                        <a:ext cx="40386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874570"/>
              </p:ext>
            </p:extLst>
          </p:nvPr>
        </p:nvGraphicFramePr>
        <p:xfrm>
          <a:off x="6204338" y="1313063"/>
          <a:ext cx="203358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9" name="Equation" r:id="rId16" imgW="799920" imgH="228600" progId="Equation.DSMT4">
                  <p:embed/>
                </p:oleObj>
              </mc:Choice>
              <mc:Fallback>
                <p:oleObj name="Equation" r:id="rId16" imgW="799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4338" y="1313063"/>
                        <a:ext cx="2033587" cy="598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3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686800" cy="36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Circuit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72556"/>
            <a:ext cx="6352923" cy="22596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867837"/>
            <a:ext cx="1593419" cy="7841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53" y="3886200"/>
            <a:ext cx="3143273" cy="775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44" y="3733800"/>
            <a:ext cx="3247949" cy="27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Circuit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7" y="1743075"/>
            <a:ext cx="5486400" cy="3676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419600"/>
            <a:ext cx="2628900" cy="841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977" y="5745162"/>
            <a:ext cx="3143273" cy="7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4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26" y="2034409"/>
            <a:ext cx="37595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417638"/>
            <a:ext cx="3152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8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/ Diff </a:t>
            </a:r>
            <a:r>
              <a:rPr lang="en-US" dirty="0" err="1" smtClean="0"/>
              <a:t>Eq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295400"/>
            <a:ext cx="1488628" cy="268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172303"/>
            <a:ext cx="8610600" cy="16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</a:t>
            </a:r>
            <a:r>
              <a:rPr lang="en-US" dirty="0" smtClean="0"/>
              <a:t>vs. </a:t>
            </a:r>
            <a:r>
              <a:rPr lang="en-US" dirty="0"/>
              <a:t>Diff </a:t>
            </a:r>
            <a:r>
              <a:rPr lang="en-US" dirty="0" err="1"/>
              <a:t>Eq</a:t>
            </a:r>
            <a:r>
              <a:rPr lang="en-US" dirty="0"/>
              <a:t>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32548"/>
            <a:ext cx="4572000" cy="3425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32548"/>
            <a:ext cx="4572000" cy="34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 Block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97239"/>
            <a:ext cx="2362200" cy="769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22961"/>
            <a:ext cx="5506498" cy="347976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45012" y="694741"/>
          <a:ext cx="3771649" cy="630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7" name="Equation" r:id="rId6" imgW="2578100" imgH="419100" progId="Equation.DSMT4">
                  <p:embed/>
                </p:oleObj>
              </mc:Choice>
              <mc:Fallback>
                <p:oleObj name="Equation" r:id="rId6" imgW="2578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2" y="694741"/>
                        <a:ext cx="3771649" cy="630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545012" y="1319365"/>
          <a:ext cx="3967943" cy="70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8" name="Equation" r:id="rId8" imgW="2692400" imgH="469900" progId="Equation.DSMT4">
                  <p:embed/>
                </p:oleObj>
              </mc:Choice>
              <mc:Fallback>
                <p:oleObj name="Equation" r:id="rId8" imgW="2692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2" y="1319365"/>
                        <a:ext cx="3967943" cy="701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572000" y="2033998"/>
          <a:ext cx="39116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9" name="Equation" r:id="rId10" imgW="2679480" imgH="469800" progId="Equation.DSMT4">
                  <p:embed/>
                </p:oleObj>
              </mc:Choice>
              <mc:Fallback>
                <p:oleObj name="Equation" r:id="rId10" imgW="26794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033998"/>
                        <a:ext cx="3911600" cy="701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-10274" y="11985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704880"/>
            <a:ext cx="8229600" cy="2133600"/>
          </a:xfrm>
        </p:spPr>
        <p:txBody>
          <a:bodyPr/>
          <a:lstStyle/>
          <a:p>
            <a:r>
              <a:rPr lang="en-US" sz="2400" dirty="0" smtClean="0"/>
              <a:t>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,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reactions</a:t>
            </a:r>
          </a:p>
          <a:p>
            <a:endParaRPr lang="en-US" sz="2400" dirty="0" smtClean="0"/>
          </a:p>
          <a:p>
            <a:r>
              <a:rPr lang="en-US" sz="2400" dirty="0" smtClean="0"/>
              <a:t>Association, dissociation, replacement reactions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Basic Block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67000" y="2209800"/>
          <a:ext cx="3505200" cy="687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7" name="Equation" r:id="rId4" imgW="1002960" imgH="190440" progId="Equation.DSMT4">
                  <p:embed/>
                </p:oleObj>
              </mc:Choice>
              <mc:Fallback>
                <p:oleObj name="Equation" r:id="rId4" imgW="10029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209800"/>
                        <a:ext cx="3505200" cy="6875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74638"/>
            <a:ext cx="1752600" cy="31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316037"/>
            <a:ext cx="9067800" cy="4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1143000"/>
          </a:xfrm>
        </p:spPr>
        <p:txBody>
          <a:bodyPr/>
          <a:lstStyle/>
          <a:p>
            <a:r>
              <a:rPr lang="en-US" dirty="0" smtClean="0"/>
              <a:t>Cadence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885494"/>
            <a:ext cx="9156032" cy="59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4800"/>
            <a:ext cx="5434054" cy="57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SRAM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09600" y="1295400"/>
          <a:ext cx="8195893" cy="453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2" name="Bitmap Image" r:id="rId4" imgW="13011120" imgH="7201080" progId="Paint.Picture">
                  <p:embed/>
                </p:oleObj>
              </mc:Choice>
              <mc:Fallback>
                <p:oleObj name="Bitmap Image" r:id="rId4" imgW="13011120" imgH="7201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1295400"/>
                        <a:ext cx="8195893" cy="453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52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54176</TotalTime>
  <Words>315</Words>
  <Application>Microsoft Office PowerPoint</Application>
  <PresentationFormat>On-screen Show (4:3)</PresentationFormat>
  <Paragraphs>102</Paragraphs>
  <Slides>36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맑은 고딕</vt:lpstr>
      <vt:lpstr>Calibri</vt:lpstr>
      <vt:lpstr>Lucida Sans Unicode</vt:lpstr>
      <vt:lpstr>Verdana</vt:lpstr>
      <vt:lpstr>Wingdings 2</vt:lpstr>
      <vt:lpstr>Wingdings 3</vt:lpstr>
      <vt:lpstr>Concourse</vt:lpstr>
      <vt:lpstr>Equation</vt:lpstr>
      <vt:lpstr>Bitmap Image</vt:lpstr>
      <vt:lpstr>The Protein Chip - Design Review -</vt:lpstr>
      <vt:lpstr>PowerPoint Presentation</vt:lpstr>
      <vt:lpstr>Common Types of Reactions</vt:lpstr>
      <vt:lpstr>MM Block</vt:lpstr>
      <vt:lpstr>Modified Basic Block</vt:lpstr>
      <vt:lpstr>Simulink Model</vt:lpstr>
      <vt:lpstr>Cadence Model</vt:lpstr>
      <vt:lpstr>PowerPoint Presentation</vt:lpstr>
      <vt:lpstr>Connection SRAM</vt:lpstr>
      <vt:lpstr>Connection SRAM</vt:lpstr>
      <vt:lpstr>Cascade Reaction</vt:lpstr>
      <vt:lpstr>Cascade Reaction</vt:lpstr>
      <vt:lpstr>Degradation Reaction</vt:lpstr>
      <vt:lpstr>Cascade w/ degradation</vt:lpstr>
      <vt:lpstr>Fanout Reaction</vt:lpstr>
      <vt:lpstr>Fanout Reaction</vt:lpstr>
      <vt:lpstr>Dimerization</vt:lpstr>
      <vt:lpstr>Dimerization</vt:lpstr>
      <vt:lpstr>Monomerization</vt:lpstr>
      <vt:lpstr>Monomerization</vt:lpstr>
      <vt:lpstr>Dissociation</vt:lpstr>
      <vt:lpstr>MM Reaction</vt:lpstr>
      <vt:lpstr>MM Reaction</vt:lpstr>
      <vt:lpstr>MM Reaction</vt:lpstr>
      <vt:lpstr>Fan-in Reaction</vt:lpstr>
      <vt:lpstr>Fan-in Reaction</vt:lpstr>
      <vt:lpstr>Sample Network</vt:lpstr>
      <vt:lpstr>PowerPoint Presentation</vt:lpstr>
      <vt:lpstr>Simulink Model</vt:lpstr>
      <vt:lpstr>PowerPoint Presentation</vt:lpstr>
      <vt:lpstr>Noise Circuit</vt:lpstr>
      <vt:lpstr>Noise Circuit</vt:lpstr>
      <vt:lpstr>PowerPoint Presentation</vt:lpstr>
      <vt:lpstr>Verification</vt:lpstr>
      <vt:lpstr>Simulink / Diff Eq Model</vt:lpstr>
      <vt:lpstr>Simulink vs. Diff Eq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Chip</dc:title>
  <dc:creator>sswoo</dc:creator>
  <cp:lastModifiedBy>Sung-sik Woo</cp:lastModifiedBy>
  <cp:revision>731</cp:revision>
  <dcterms:created xsi:type="dcterms:W3CDTF">2006-08-16T00:00:00Z</dcterms:created>
  <dcterms:modified xsi:type="dcterms:W3CDTF">2015-08-10T21:10:03Z</dcterms:modified>
</cp:coreProperties>
</file>